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74" r:id="rId5"/>
    <p:sldId id="428" r:id="rId6"/>
    <p:sldId id="437" r:id="rId7"/>
    <p:sldId id="485" r:id="rId8"/>
    <p:sldId id="449" r:id="rId9"/>
    <p:sldId id="473" r:id="rId10"/>
    <p:sldId id="479" r:id="rId11"/>
    <p:sldId id="482" r:id="rId12"/>
    <p:sldId id="478" r:id="rId13"/>
    <p:sldId id="483" r:id="rId14"/>
    <p:sldId id="480" r:id="rId15"/>
    <p:sldId id="484" r:id="rId16"/>
    <p:sldId id="422" r:id="rId17"/>
    <p:sldId id="3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A82"/>
    <a:srgbClr val="595959"/>
    <a:srgbClr val="ABABAA"/>
    <a:srgbClr val="BDBD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A59DF-E34D-458B-8433-D63BD7498388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B4D21-20EB-4B24-A21D-A909A95B61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5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1BC4-3BF6-48D5-B1D7-609B36D3E6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9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8341-148C-4D96-A4C2-64134EF99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C78BF-D90A-4784-B3BC-B44DFF7E4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5E8B4-9ECB-4519-B12E-3F8DC0C7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FDF47-4728-409D-86F7-13EDB843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AF6BC-AC41-4A5A-B849-F359363D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6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0C5F-028F-42EF-B033-0A7DECBC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F0306-1C9E-4D88-B4E4-186319CB8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E7DD-A073-4632-8059-C962512F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39CA4-F452-4479-8FF9-AD702B86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6613E-1057-41B6-AEED-1F3B2707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4EBE9-3C9A-42C8-A167-BE8C2F028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A30BA-6944-40D2-86C8-4AC071990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82D03-1D70-4011-9EB2-EDBFDC57F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B6DDB-6A5E-4342-AE4C-2329FC02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E553B-D98E-44B3-AA92-CA34D9E6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24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47625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257508"/>
            <a:ext cx="10515600" cy="3302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881"/>
            <a:ext cx="10515600" cy="73752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3599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23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6EED-BDE4-455D-9080-467E9233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633DE-D3E7-437A-9E80-DA65E451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E0CA7-3FDB-448C-8116-3560CB34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E966C-CBFD-41D7-8A1B-8804E0C3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71A88-23E0-4BA7-BB2B-9ADC38E3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3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D5AE-5A4C-47FE-B14E-BF123826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77976-65A3-4121-A960-A32AED57A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97C34-13C3-4FCF-8CA4-ABCD1433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6963D-0F19-4D89-AE97-355B7429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844E-B6D5-4801-9086-39745025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2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5CAF-D48D-4F68-A51A-BC4F8AB3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5E987-A5FA-475A-91D0-22E74A4D1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49D92-FC49-460B-9996-9AB4E31B3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928C2-5B3F-4424-B782-23B1A1B5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AE214-C9E1-4ECB-B069-FE0EA66D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19D51-827A-4BC5-8277-AE6EBD03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5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280A-F4AD-4815-8DC3-7EA7F2D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6D639-B162-4CF8-89F0-83CC6B90A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C4E30-8A53-4C3E-8F67-C0E15BA80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4D4532-58A8-48CE-90BE-5464F5AD5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A41DD-32FD-4633-B4DD-3789904C6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4A17DB-FD90-4818-BE8E-F8A8FE7F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7448D7-1E7A-454E-BBC0-CA69C5F7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1AA26-39B7-4BD2-B6D6-952FAA24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BFDB-1C72-4D55-BB41-6DB26A9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F6643-5533-47BC-BB94-9E5C085C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0455A-E30B-4B99-8EF3-B600FFA3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69DE8-72DA-44C8-9CAD-350C43FD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9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3784FC-9313-4E25-A137-A15613C4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5AF83-CFB6-4801-9854-5B8CCE14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13136-9A2A-4190-9289-A10F933B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1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F633-C233-46B7-97A6-64B1AEFA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CED4-3DE7-474F-A61B-99256D52D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26C73-50A6-496B-94F4-74C5CDBB5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1FEA6-F978-4DE7-A2B8-5550EB1F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89590-FF3E-4635-8FBB-E6D55364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07A47-D613-4210-85CA-9F009E22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9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83EC-FBFD-4984-844D-74827D9C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DAF8C-9C1B-4F34-BBB9-23E68544B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F4703-F4BD-4B26-BADA-75B508D22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A452-98EC-44E1-81D3-2189BA11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1E894-AFA0-4885-A2AB-6D7B14B1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F02E0-2783-41C2-97F9-8C3CF63A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AAE35-C182-434B-8B54-7D2DA115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DCDAA-8CF0-4933-8F39-7353F2347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FDB46-1924-44F8-BD37-12A6460D3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D56A5-D9CD-42AA-883F-94CB120A45B4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37A9-371E-4DC6-90B2-7A4B85058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8E88B-1770-4965-8929-0DB1BF8B3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BDBC0-9D6A-4FE1-BACE-B5C8C91E5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5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6.jpe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96425" y="4777936"/>
            <a:ext cx="6494584" cy="1009544"/>
          </a:xfrm>
          <a:prstGeom prst="rect">
            <a:avLst/>
          </a:prstGeom>
          <a:solidFill>
            <a:srgbClr val="345A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78787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24987" y="4863635"/>
            <a:ext cx="6003310" cy="87200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cap="small" spc="25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KINGSLAYER: AI Chess Engine</a:t>
            </a:r>
          </a:p>
          <a:p>
            <a:pPr defTabSz="914217">
              <a:buClr>
                <a:srgbClr val="E24848"/>
              </a:buClr>
              <a:defRPr/>
            </a:pPr>
            <a:r>
              <a:rPr lang="en-US" sz="1600" i="1" noProof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eorgia" charset="0"/>
              </a:rPr>
              <a:t>Using Deep Neural Network (DNN)</a:t>
            </a:r>
          </a:p>
        </p:txBody>
      </p:sp>
      <p:pic>
        <p:nvPicPr>
          <p:cNvPr id="5" name="Picture Placeholder 4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500555A-DB52-4604-9F40-06218349C9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8" b="15278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32552-9502-47FD-BB05-B27996BF3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5" y="6037887"/>
            <a:ext cx="1603387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Evaluating Results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587E-4290-48E9-B80A-B72DD368AE29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49160A-7E4E-4683-BC90-9C66D477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A5C8B5B-A8EA-480A-A777-1B1678D5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8" y="1684769"/>
            <a:ext cx="4543539" cy="3201129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1EE3404-0AD5-4817-8CD5-CDC029BB3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48" y="1684770"/>
            <a:ext cx="4966832" cy="320112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B8315E7-0D5A-4E48-A98B-7421D32B9225}"/>
              </a:ext>
            </a:extLst>
          </p:cNvPr>
          <p:cNvSpPr/>
          <p:nvPr/>
        </p:nvSpPr>
        <p:spPr>
          <a:xfrm>
            <a:off x="3195850" y="5437734"/>
            <a:ext cx="5800299" cy="11456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345A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The RMSE squared is: </a:t>
            </a:r>
            <a:r>
              <a:rPr lang="en-US" sz="1500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0.027312214481420634</a:t>
            </a:r>
          </a:p>
          <a:p>
            <a:pPr marL="342900" indent="-342900">
              <a:buClr>
                <a:srgbClr val="345A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The Mean Absolute Error is:</a:t>
            </a:r>
            <a:r>
              <a:rPr lang="en-US" sz="16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500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0.015326813953183204</a:t>
            </a:r>
          </a:p>
          <a:p>
            <a:pPr marL="342900" indent="-342900">
              <a:buClr>
                <a:srgbClr val="345A82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The Median Absolute Error is: </a:t>
            </a:r>
            <a:r>
              <a:rPr lang="en-US" sz="1500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0.009948693294039024</a:t>
            </a:r>
            <a:endParaRPr lang="en-US" sz="15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18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Evaluating Results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587E-4290-48E9-B80A-B72DD368AE29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936CB207-2666-4927-92D2-10C287904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"/>
          <a:stretch/>
        </p:blipFill>
        <p:spPr>
          <a:xfrm>
            <a:off x="932362" y="1665027"/>
            <a:ext cx="4134984" cy="40865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FBD56D-6273-4C11-8C25-E43720763C44}"/>
              </a:ext>
            </a:extLst>
          </p:cNvPr>
          <p:cNvSpPr txBox="1"/>
          <p:nvPr/>
        </p:nvSpPr>
        <p:spPr>
          <a:xfrm>
            <a:off x="772200" y="6194105"/>
            <a:ext cx="4455307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Board Evaluation Score = -.62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C9940-80FA-4B04-9033-46766111A6C2}"/>
              </a:ext>
            </a:extLst>
          </p:cNvPr>
          <p:cNvSpPr txBox="1"/>
          <p:nvPr/>
        </p:nvSpPr>
        <p:spPr>
          <a:xfrm>
            <a:off x="7036760" y="6194105"/>
            <a:ext cx="4455307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Board Evaluation Score = .68</a:t>
            </a:r>
          </a:p>
        </p:txBody>
      </p:sp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94B3815-4A20-4B72-B153-EF7975E7D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01" y="1665027"/>
            <a:ext cx="4132023" cy="40865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C33AAF1-5E58-4230-8DCC-4FAAE229C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93D98E-78EB-4202-9664-21862803F4A0}"/>
              </a:ext>
            </a:extLst>
          </p:cNvPr>
          <p:cNvCxnSpPr>
            <a:cxnSpLocks/>
          </p:cNvCxnSpPr>
          <p:nvPr/>
        </p:nvCxnSpPr>
        <p:spPr>
          <a:xfrm flipV="1">
            <a:off x="3250454" y="2213113"/>
            <a:ext cx="0" cy="9144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25E733-FE3B-4103-9126-3B8FCC7C1DB0}"/>
              </a:ext>
            </a:extLst>
          </p:cNvPr>
          <p:cNvCxnSpPr>
            <a:cxnSpLocks/>
          </p:cNvCxnSpPr>
          <p:nvPr/>
        </p:nvCxnSpPr>
        <p:spPr>
          <a:xfrm flipH="1" flipV="1">
            <a:off x="2360828" y="3167269"/>
            <a:ext cx="647416" cy="30148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CF605B0-4347-47AF-BDA9-C1C66532CAE1}"/>
              </a:ext>
            </a:extLst>
          </p:cNvPr>
          <p:cNvSpPr/>
          <p:nvPr/>
        </p:nvSpPr>
        <p:spPr>
          <a:xfrm>
            <a:off x="9743607" y="2697142"/>
            <a:ext cx="539645" cy="49467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158976-399F-44E9-9F87-85CB79B97CE9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9158990" y="2083633"/>
            <a:ext cx="663646" cy="68595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A35265-E14D-4AA8-A15A-A29E495F4730}"/>
              </a:ext>
            </a:extLst>
          </p:cNvPr>
          <p:cNvCxnSpPr>
            <a:stCxn id="8" idx="7"/>
          </p:cNvCxnSpPr>
          <p:nvPr/>
        </p:nvCxnSpPr>
        <p:spPr>
          <a:xfrm flipV="1">
            <a:off x="10204223" y="2132885"/>
            <a:ext cx="645641" cy="63670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22593B-5ED5-4866-9BAC-403B53524453}"/>
              </a:ext>
            </a:extLst>
          </p:cNvPr>
          <p:cNvCxnSpPr>
            <a:cxnSpLocks/>
          </p:cNvCxnSpPr>
          <p:nvPr/>
        </p:nvCxnSpPr>
        <p:spPr>
          <a:xfrm flipH="1">
            <a:off x="9636937" y="3139027"/>
            <a:ext cx="198952" cy="2158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Evaluating Results vs. Bots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587E-4290-48E9-B80A-B72DD368AE29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C33AAF1-5E58-4230-8DCC-4FAAE229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F682E-A994-4633-8F81-EBCC09ED8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8" y="1600200"/>
            <a:ext cx="1828800" cy="1390219"/>
          </a:xfrm>
          <a:prstGeom prst="rect">
            <a:avLst/>
          </a:prstGeom>
        </p:spPr>
      </p:pic>
      <p:pic>
        <p:nvPicPr>
          <p:cNvPr id="6" name="Picture 5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2806D715-F5CE-48C5-9CAC-664597DEA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7" y="3729707"/>
            <a:ext cx="1828800" cy="1806766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A49CBE-9D32-43A4-B96C-64CB599F3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10" y="1600200"/>
            <a:ext cx="1828800" cy="1603867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66125C-B783-4264-9786-0C7B03112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85" y="2791105"/>
            <a:ext cx="1828800" cy="15621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81A07C-8CCD-466D-8D61-16E55E743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10" y="3806922"/>
            <a:ext cx="1828800" cy="1674687"/>
          </a:xfrm>
          <a:prstGeom prst="rect">
            <a:avLst/>
          </a:prstGeom>
        </p:spPr>
      </p:pic>
      <p:pic>
        <p:nvPicPr>
          <p:cNvPr id="13314" name="Picture 2" descr="Green Tick Icon HD Stock Images | Shutterstock">
            <a:extLst>
              <a:ext uri="{FF2B5EF4-FFF2-40B4-BE49-F238E27FC236}">
                <a16:creationId xmlns:a16="http://schemas.microsoft.com/office/drawing/2014/main" id="{8D396DA4-2446-42E6-BD39-012B57780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" b="12286"/>
          <a:stretch/>
        </p:blipFill>
        <p:spPr bwMode="auto">
          <a:xfrm>
            <a:off x="2116145" y="2087413"/>
            <a:ext cx="790802" cy="70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ADC07B9-C0DF-4110-8E1C-4A7254D92F99}"/>
              </a:ext>
            </a:extLst>
          </p:cNvPr>
          <p:cNvSpPr txBox="1"/>
          <p:nvPr/>
        </p:nvSpPr>
        <p:spPr>
          <a:xfrm>
            <a:off x="3144999" y="2286795"/>
            <a:ext cx="790802" cy="353943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WIN</a:t>
            </a:r>
          </a:p>
        </p:txBody>
      </p:sp>
      <p:pic>
        <p:nvPicPr>
          <p:cNvPr id="31" name="Picture 2" descr="Green Tick Icon HD Stock Images | Shutterstock">
            <a:extLst>
              <a:ext uri="{FF2B5EF4-FFF2-40B4-BE49-F238E27FC236}">
                <a16:creationId xmlns:a16="http://schemas.microsoft.com/office/drawing/2014/main" id="{CCA90220-2227-45B5-BEE4-170FBB540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" b="12286"/>
          <a:stretch/>
        </p:blipFill>
        <p:spPr bwMode="auto">
          <a:xfrm>
            <a:off x="2116145" y="4196629"/>
            <a:ext cx="790802" cy="70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E81BB6-0CBD-4FAB-9CCC-C5F33306B56F}"/>
              </a:ext>
            </a:extLst>
          </p:cNvPr>
          <p:cNvSpPr txBox="1"/>
          <p:nvPr/>
        </p:nvSpPr>
        <p:spPr>
          <a:xfrm>
            <a:off x="3144999" y="4396011"/>
            <a:ext cx="790802" cy="353943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WIN</a:t>
            </a:r>
          </a:p>
        </p:txBody>
      </p:sp>
      <p:pic>
        <p:nvPicPr>
          <p:cNvPr id="33" name="Picture 2" descr="Green Tick Icon HD Stock Images | Shutterstock">
            <a:extLst>
              <a:ext uri="{FF2B5EF4-FFF2-40B4-BE49-F238E27FC236}">
                <a16:creationId xmlns:a16="http://schemas.microsoft.com/office/drawing/2014/main" id="{34F4B2B7-44AC-4346-8084-653A50E5C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" b="12286"/>
          <a:stretch/>
        </p:blipFill>
        <p:spPr bwMode="auto">
          <a:xfrm>
            <a:off x="6382512" y="2096557"/>
            <a:ext cx="790802" cy="70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ACD4140-6C54-48A6-8281-E00D61A8CAB6}"/>
              </a:ext>
            </a:extLst>
          </p:cNvPr>
          <p:cNvSpPr txBox="1"/>
          <p:nvPr/>
        </p:nvSpPr>
        <p:spPr>
          <a:xfrm>
            <a:off x="7411366" y="2295939"/>
            <a:ext cx="790802" cy="353943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820D8E-239C-4FAB-8205-D61ADBC0E12C}"/>
              </a:ext>
            </a:extLst>
          </p:cNvPr>
          <p:cNvSpPr txBox="1"/>
          <p:nvPr/>
        </p:nvSpPr>
        <p:spPr>
          <a:xfrm>
            <a:off x="7411366" y="4467293"/>
            <a:ext cx="790802" cy="323165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DRAW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DB4343-815A-446F-A013-98A1D8066DD5}"/>
              </a:ext>
            </a:extLst>
          </p:cNvPr>
          <p:cNvSpPr txBox="1"/>
          <p:nvPr/>
        </p:nvSpPr>
        <p:spPr>
          <a:xfrm>
            <a:off x="11138829" y="3387489"/>
            <a:ext cx="863178" cy="353943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LOSE</a:t>
            </a:r>
          </a:p>
        </p:txBody>
      </p:sp>
      <p:pic>
        <p:nvPicPr>
          <p:cNvPr id="13322" name="Picture 10" descr="Red cross check mark icon simple style Royalty Free Vector">
            <a:extLst>
              <a:ext uri="{FF2B5EF4-FFF2-40B4-BE49-F238E27FC236}">
                <a16:creationId xmlns:a16="http://schemas.microsoft.com/office/drawing/2014/main" id="{1F3DE4D3-B5E2-439D-AFFB-CCAFCF9C1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3"/>
          <a:stretch/>
        </p:blipFill>
        <p:spPr bwMode="auto">
          <a:xfrm>
            <a:off x="10449281" y="3181977"/>
            <a:ext cx="810851" cy="78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Dash Warning Lights - Red, Amber, Green - Complete Guide">
            <a:extLst>
              <a:ext uri="{FF2B5EF4-FFF2-40B4-BE49-F238E27FC236}">
                <a16:creationId xmlns:a16="http://schemas.microsoft.com/office/drawing/2014/main" id="{864054CC-757D-4824-88B6-38D2AD78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24" y="4221812"/>
            <a:ext cx="710690" cy="7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ECDAFE1-424F-41C5-BBF7-996EA0FF0887}"/>
              </a:ext>
            </a:extLst>
          </p:cNvPr>
          <p:cNvSpPr/>
          <p:nvPr/>
        </p:nvSpPr>
        <p:spPr>
          <a:xfrm>
            <a:off x="2598628" y="5780363"/>
            <a:ext cx="7128364" cy="969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345A82"/>
              </a:buClr>
            </a:pPr>
            <a:r>
              <a:rPr lang="en-US" sz="1600" b="1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Based on these results we estimate the Elo rating of our chess engine to be somewhere around </a:t>
            </a:r>
            <a:r>
              <a:rPr lang="en-US" sz="20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1050 – 1150</a:t>
            </a:r>
            <a:r>
              <a:rPr lang="en-US" sz="1600" b="1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sz="1500" b="1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9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C4872-6B22-4943-B484-203DEA74C667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Way Forward</a:t>
            </a:r>
            <a:endParaRPr lang="en-US" sz="2800" dirty="0">
              <a:solidFill>
                <a:srgbClr val="2A5A86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A582A0-410D-4702-8E84-E51318538299}"/>
              </a:ext>
            </a:extLst>
          </p:cNvPr>
          <p:cNvSpPr txBox="1"/>
          <p:nvPr/>
        </p:nvSpPr>
        <p:spPr>
          <a:xfrm>
            <a:off x="1501271" y="4433002"/>
            <a:ext cx="104412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Integrating our chess engine with Lichess engine API to get more accurate Elo rating.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261DA5-6074-4B6A-9D0D-56C16579E35C}"/>
              </a:ext>
            </a:extLst>
          </p:cNvPr>
          <p:cNvSpPr txBox="1"/>
          <p:nvPr/>
        </p:nvSpPr>
        <p:spPr>
          <a:xfrm>
            <a:off x="1445922" y="1827735"/>
            <a:ext cx="104412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dirty="0">
                <a:solidFill>
                  <a:srgbClr val="292929"/>
                </a:solidFill>
                <a:latin typeface="charter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mproving the material evaluation by adding in the position of the material captured (capturing a pawn in the center of the board is more advantageous than capturing it when it is on the side).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D2E864-8F87-4C38-BB1D-DB4DA2AA57C4}"/>
              </a:ext>
            </a:extLst>
          </p:cNvPr>
          <p:cNvSpPr/>
          <p:nvPr/>
        </p:nvSpPr>
        <p:spPr>
          <a:xfrm>
            <a:off x="570708" y="1786060"/>
            <a:ext cx="791093" cy="738666"/>
          </a:xfrm>
          <a:prstGeom prst="ellipse">
            <a:avLst/>
          </a:prstGeom>
          <a:solidFill>
            <a:srgbClr val="2A5A86"/>
          </a:solidFill>
          <a:ln>
            <a:solidFill>
              <a:srgbClr val="2A5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algun Gothic" charset="-127"/>
                <a:ea typeface="Malgun Gothic" charset="-127"/>
                <a:cs typeface="Malgun Gothic" charset="-127"/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F135245-5459-46A5-B746-0E1F8B37D83B}"/>
              </a:ext>
            </a:extLst>
          </p:cNvPr>
          <p:cNvSpPr/>
          <p:nvPr/>
        </p:nvSpPr>
        <p:spPr>
          <a:xfrm>
            <a:off x="570708" y="2994532"/>
            <a:ext cx="791092" cy="773324"/>
          </a:xfrm>
          <a:prstGeom prst="ellipse">
            <a:avLst/>
          </a:prstGeom>
          <a:solidFill>
            <a:srgbClr val="2A5A86"/>
          </a:solidFill>
          <a:ln>
            <a:solidFill>
              <a:srgbClr val="2A5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algun Gothic" charset="-127"/>
                <a:ea typeface="Malgun Gothic" charset="-127"/>
                <a:cs typeface="Malgun Gothic" charset="-127"/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FCB039-0E13-4335-A354-2DE285176B06}"/>
              </a:ext>
            </a:extLst>
          </p:cNvPr>
          <p:cNvSpPr txBox="1"/>
          <p:nvPr/>
        </p:nvSpPr>
        <p:spPr>
          <a:xfrm>
            <a:off x="1501271" y="3196528"/>
            <a:ext cx="103859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dirty="0">
                <a:solidFill>
                  <a:srgbClr val="292929"/>
                </a:solidFill>
                <a:latin typeface="charter"/>
              </a:rPr>
              <a:t>Implementing other search heuristics like Monte Carlo Tree Search(MCTS)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6BDB7E-0C41-4308-9DF0-40FBCFEE305D}"/>
              </a:ext>
            </a:extLst>
          </p:cNvPr>
          <p:cNvSpPr/>
          <p:nvPr/>
        </p:nvSpPr>
        <p:spPr>
          <a:xfrm>
            <a:off x="570708" y="4252026"/>
            <a:ext cx="791092" cy="738666"/>
          </a:xfrm>
          <a:prstGeom prst="ellipse">
            <a:avLst/>
          </a:prstGeom>
          <a:solidFill>
            <a:srgbClr val="345A82"/>
          </a:solidFill>
          <a:ln>
            <a:solidFill>
              <a:srgbClr val="34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algun Gothic" charset="-127"/>
                <a:ea typeface="Malgun Gothic" charset="-127"/>
                <a:cs typeface="Malgun Gothic" charset="-127"/>
              </a:rPr>
              <a:t>3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D37E269-3AB5-4A81-B602-31307D27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9223C7A-848E-4B22-822C-5E713271981B}"/>
              </a:ext>
            </a:extLst>
          </p:cNvPr>
          <p:cNvSpPr txBox="1"/>
          <p:nvPr/>
        </p:nvSpPr>
        <p:spPr>
          <a:xfrm>
            <a:off x="1503540" y="5612230"/>
            <a:ext cx="1044127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We can keep an end game table similar to opening move table so that the chess engine can perform better during the end game.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4DD396-9389-4354-8F03-5997D4602E24}"/>
              </a:ext>
            </a:extLst>
          </p:cNvPr>
          <p:cNvSpPr/>
          <p:nvPr/>
        </p:nvSpPr>
        <p:spPr>
          <a:xfrm>
            <a:off x="570708" y="5495156"/>
            <a:ext cx="791092" cy="738666"/>
          </a:xfrm>
          <a:prstGeom prst="ellipse">
            <a:avLst/>
          </a:prstGeom>
          <a:solidFill>
            <a:srgbClr val="345A82"/>
          </a:solidFill>
          <a:ln>
            <a:solidFill>
              <a:srgbClr val="34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algun Gothic" charset="-127"/>
                <a:ea typeface="Malgun Gothic" charset="-127"/>
                <a:cs typeface="Malgun Gothic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2722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2" grpId="0" animBg="1"/>
      <p:bldP spid="64" grpId="0"/>
      <p:bldP spid="65" grpId="0" animBg="1"/>
      <p:bldP spid="41" grpId="0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D6C130C-709D-468E-A6AD-C7C2D7F7EA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A82"/>
          </a:solidFill>
          <a:ln>
            <a:solidFill>
              <a:srgbClr val="34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F2F5D-B433-45B4-893B-B4B28157A353}"/>
              </a:ext>
            </a:extLst>
          </p:cNvPr>
          <p:cNvSpPr txBox="1"/>
          <p:nvPr/>
        </p:nvSpPr>
        <p:spPr>
          <a:xfrm>
            <a:off x="264819" y="5178898"/>
            <a:ext cx="73502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cap="small" spc="25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Thank You</a:t>
            </a:r>
            <a:r>
              <a:rPr lang="en-US" sz="8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647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33338" y="-861264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Project Flow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63895"/>
            <a:ext cx="60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D551FA-5749-5A4D-A5FA-778EA298EB74}"/>
              </a:ext>
            </a:extLst>
          </p:cNvPr>
          <p:cNvGrpSpPr/>
          <p:nvPr/>
        </p:nvGrpSpPr>
        <p:grpSpPr>
          <a:xfrm rot="16200000">
            <a:off x="6539238" y="2096435"/>
            <a:ext cx="655390" cy="368167"/>
            <a:chOff x="862013" y="2847975"/>
            <a:chExt cx="430213" cy="242888"/>
          </a:xfrm>
        </p:grpSpPr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2AA26A9E-A68E-FF48-9550-8FA1D29295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263" y="2847975"/>
              <a:ext cx="334963" cy="242888"/>
            </a:xfrm>
            <a:custGeom>
              <a:avLst/>
              <a:gdLst>
                <a:gd name="T0" fmla="*/ 191 w 197"/>
                <a:gd name="T1" fmla="*/ 72 h 143"/>
                <a:gd name="T2" fmla="*/ 184 w 197"/>
                <a:gd name="T3" fmla="*/ 72 h 143"/>
                <a:gd name="T4" fmla="*/ 172 w 197"/>
                <a:gd name="T5" fmla="*/ 43 h 143"/>
                <a:gd name="T6" fmla="*/ 157 w 197"/>
                <a:gd name="T7" fmla="*/ 31 h 143"/>
                <a:gd name="T8" fmla="*/ 126 w 197"/>
                <a:gd name="T9" fmla="*/ 31 h 143"/>
                <a:gd name="T10" fmla="*/ 126 w 197"/>
                <a:gd name="T11" fmla="*/ 2 h 143"/>
                <a:gd name="T12" fmla="*/ 123 w 197"/>
                <a:gd name="T13" fmla="*/ 0 h 143"/>
                <a:gd name="T14" fmla="*/ 2 w 197"/>
                <a:gd name="T15" fmla="*/ 0 h 143"/>
                <a:gd name="T16" fmla="*/ 0 w 197"/>
                <a:gd name="T17" fmla="*/ 2 h 143"/>
                <a:gd name="T18" fmla="*/ 0 w 197"/>
                <a:gd name="T19" fmla="*/ 122 h 143"/>
                <a:gd name="T20" fmla="*/ 2 w 197"/>
                <a:gd name="T21" fmla="*/ 125 h 143"/>
                <a:gd name="T22" fmla="*/ 19 w 197"/>
                <a:gd name="T23" fmla="*/ 125 h 143"/>
                <a:gd name="T24" fmla="*/ 39 w 197"/>
                <a:gd name="T25" fmla="*/ 143 h 143"/>
                <a:gd name="T26" fmla="*/ 60 w 197"/>
                <a:gd name="T27" fmla="*/ 125 h 143"/>
                <a:gd name="T28" fmla="*/ 138 w 197"/>
                <a:gd name="T29" fmla="*/ 125 h 143"/>
                <a:gd name="T30" fmla="*/ 159 w 197"/>
                <a:gd name="T31" fmla="*/ 143 h 143"/>
                <a:gd name="T32" fmla="*/ 180 w 197"/>
                <a:gd name="T33" fmla="*/ 125 h 143"/>
                <a:gd name="T34" fmla="*/ 191 w 197"/>
                <a:gd name="T35" fmla="*/ 125 h 143"/>
                <a:gd name="T36" fmla="*/ 197 w 197"/>
                <a:gd name="T37" fmla="*/ 119 h 143"/>
                <a:gd name="T38" fmla="*/ 197 w 197"/>
                <a:gd name="T39" fmla="*/ 78 h 143"/>
                <a:gd name="T40" fmla="*/ 191 w 197"/>
                <a:gd name="T41" fmla="*/ 72 h 143"/>
                <a:gd name="T42" fmla="*/ 157 w 197"/>
                <a:gd name="T43" fmla="*/ 36 h 143"/>
                <a:gd name="T44" fmla="*/ 168 w 197"/>
                <a:gd name="T45" fmla="*/ 44 h 143"/>
                <a:gd name="T46" fmla="*/ 179 w 197"/>
                <a:gd name="T47" fmla="*/ 72 h 143"/>
                <a:gd name="T48" fmla="*/ 126 w 197"/>
                <a:gd name="T49" fmla="*/ 72 h 143"/>
                <a:gd name="T50" fmla="*/ 126 w 197"/>
                <a:gd name="T51" fmla="*/ 36 h 143"/>
                <a:gd name="T52" fmla="*/ 157 w 197"/>
                <a:gd name="T53" fmla="*/ 36 h 143"/>
                <a:gd name="T54" fmla="*/ 4 w 197"/>
                <a:gd name="T55" fmla="*/ 4 h 143"/>
                <a:gd name="T56" fmla="*/ 121 w 197"/>
                <a:gd name="T57" fmla="*/ 4 h 143"/>
                <a:gd name="T58" fmla="*/ 121 w 197"/>
                <a:gd name="T59" fmla="*/ 120 h 143"/>
                <a:gd name="T60" fmla="*/ 60 w 197"/>
                <a:gd name="T61" fmla="*/ 120 h 143"/>
                <a:gd name="T62" fmla="*/ 39 w 197"/>
                <a:gd name="T63" fmla="*/ 101 h 143"/>
                <a:gd name="T64" fmla="*/ 19 w 197"/>
                <a:gd name="T65" fmla="*/ 120 h 143"/>
                <a:gd name="T66" fmla="*/ 4 w 197"/>
                <a:gd name="T67" fmla="*/ 120 h 143"/>
                <a:gd name="T68" fmla="*/ 4 w 197"/>
                <a:gd name="T69" fmla="*/ 4 h 143"/>
                <a:gd name="T70" fmla="*/ 39 w 197"/>
                <a:gd name="T71" fmla="*/ 139 h 143"/>
                <a:gd name="T72" fmla="*/ 23 w 197"/>
                <a:gd name="T73" fmla="*/ 122 h 143"/>
                <a:gd name="T74" fmla="*/ 39 w 197"/>
                <a:gd name="T75" fmla="*/ 106 h 143"/>
                <a:gd name="T76" fmla="*/ 56 w 197"/>
                <a:gd name="T77" fmla="*/ 122 h 143"/>
                <a:gd name="T78" fmla="*/ 39 w 197"/>
                <a:gd name="T79" fmla="*/ 139 h 143"/>
                <a:gd name="T80" fmla="*/ 159 w 197"/>
                <a:gd name="T81" fmla="*/ 139 h 143"/>
                <a:gd name="T82" fmla="*/ 142 w 197"/>
                <a:gd name="T83" fmla="*/ 122 h 143"/>
                <a:gd name="T84" fmla="*/ 159 w 197"/>
                <a:gd name="T85" fmla="*/ 106 h 143"/>
                <a:gd name="T86" fmla="*/ 175 w 197"/>
                <a:gd name="T87" fmla="*/ 122 h 143"/>
                <a:gd name="T88" fmla="*/ 175 w 197"/>
                <a:gd name="T89" fmla="*/ 122 h 143"/>
                <a:gd name="T90" fmla="*/ 175 w 197"/>
                <a:gd name="T91" fmla="*/ 123 h 143"/>
                <a:gd name="T92" fmla="*/ 159 w 197"/>
                <a:gd name="T93" fmla="*/ 139 h 143"/>
                <a:gd name="T94" fmla="*/ 193 w 197"/>
                <a:gd name="T95" fmla="*/ 119 h 143"/>
                <a:gd name="T96" fmla="*/ 191 w 197"/>
                <a:gd name="T97" fmla="*/ 120 h 143"/>
                <a:gd name="T98" fmla="*/ 180 w 197"/>
                <a:gd name="T99" fmla="*/ 120 h 143"/>
                <a:gd name="T100" fmla="*/ 159 w 197"/>
                <a:gd name="T101" fmla="*/ 101 h 143"/>
                <a:gd name="T102" fmla="*/ 138 w 197"/>
                <a:gd name="T103" fmla="*/ 120 h 143"/>
                <a:gd name="T104" fmla="*/ 126 w 197"/>
                <a:gd name="T105" fmla="*/ 120 h 143"/>
                <a:gd name="T106" fmla="*/ 126 w 197"/>
                <a:gd name="T107" fmla="*/ 77 h 143"/>
                <a:gd name="T108" fmla="*/ 191 w 197"/>
                <a:gd name="T109" fmla="*/ 77 h 143"/>
                <a:gd name="T110" fmla="*/ 193 w 197"/>
                <a:gd name="T111" fmla="*/ 78 h 143"/>
                <a:gd name="T112" fmla="*/ 193 w 197"/>
                <a:gd name="T113" fmla="*/ 11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43">
                  <a:moveTo>
                    <a:pt x="191" y="72"/>
                  </a:moveTo>
                  <a:cubicBezTo>
                    <a:pt x="184" y="72"/>
                    <a:pt x="184" y="72"/>
                    <a:pt x="184" y="72"/>
                  </a:cubicBezTo>
                  <a:cubicBezTo>
                    <a:pt x="181" y="65"/>
                    <a:pt x="172" y="43"/>
                    <a:pt x="172" y="43"/>
                  </a:cubicBezTo>
                  <a:cubicBezTo>
                    <a:pt x="169" y="36"/>
                    <a:pt x="163" y="31"/>
                    <a:pt x="157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5" y="0"/>
                    <a:pt x="12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3"/>
                    <a:pt x="1" y="125"/>
                    <a:pt x="2" y="125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35"/>
                    <a:pt x="29" y="143"/>
                    <a:pt x="39" y="143"/>
                  </a:cubicBezTo>
                  <a:cubicBezTo>
                    <a:pt x="50" y="143"/>
                    <a:pt x="59" y="135"/>
                    <a:pt x="60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35"/>
                    <a:pt x="148" y="143"/>
                    <a:pt x="159" y="143"/>
                  </a:cubicBezTo>
                  <a:cubicBezTo>
                    <a:pt x="170" y="143"/>
                    <a:pt x="178" y="135"/>
                    <a:pt x="18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5" y="125"/>
                    <a:pt x="197" y="122"/>
                    <a:pt x="197" y="119"/>
                  </a:cubicBezTo>
                  <a:cubicBezTo>
                    <a:pt x="197" y="78"/>
                    <a:pt x="197" y="78"/>
                    <a:pt x="197" y="78"/>
                  </a:cubicBezTo>
                  <a:cubicBezTo>
                    <a:pt x="197" y="75"/>
                    <a:pt x="195" y="72"/>
                    <a:pt x="191" y="72"/>
                  </a:cubicBezTo>
                  <a:close/>
                  <a:moveTo>
                    <a:pt x="157" y="36"/>
                  </a:moveTo>
                  <a:cubicBezTo>
                    <a:pt x="161" y="36"/>
                    <a:pt x="166" y="40"/>
                    <a:pt x="168" y="44"/>
                  </a:cubicBezTo>
                  <a:cubicBezTo>
                    <a:pt x="168" y="45"/>
                    <a:pt x="175" y="64"/>
                    <a:pt x="179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36"/>
                    <a:pt x="126" y="36"/>
                    <a:pt x="126" y="36"/>
                  </a:cubicBezTo>
                  <a:lnTo>
                    <a:pt x="157" y="36"/>
                  </a:lnTo>
                  <a:close/>
                  <a:moveTo>
                    <a:pt x="4" y="4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09"/>
                    <a:pt x="50" y="101"/>
                    <a:pt x="39" y="101"/>
                  </a:cubicBezTo>
                  <a:cubicBezTo>
                    <a:pt x="29" y="101"/>
                    <a:pt x="20" y="109"/>
                    <a:pt x="19" y="120"/>
                  </a:cubicBezTo>
                  <a:cubicBezTo>
                    <a:pt x="4" y="120"/>
                    <a:pt x="4" y="120"/>
                    <a:pt x="4" y="120"/>
                  </a:cubicBezTo>
                  <a:lnTo>
                    <a:pt x="4" y="4"/>
                  </a:lnTo>
                  <a:close/>
                  <a:moveTo>
                    <a:pt x="39" y="139"/>
                  </a:moveTo>
                  <a:cubicBezTo>
                    <a:pt x="30" y="139"/>
                    <a:pt x="23" y="131"/>
                    <a:pt x="23" y="122"/>
                  </a:cubicBezTo>
                  <a:cubicBezTo>
                    <a:pt x="23" y="113"/>
                    <a:pt x="30" y="106"/>
                    <a:pt x="39" y="106"/>
                  </a:cubicBezTo>
                  <a:cubicBezTo>
                    <a:pt x="48" y="106"/>
                    <a:pt x="56" y="113"/>
                    <a:pt x="56" y="122"/>
                  </a:cubicBezTo>
                  <a:cubicBezTo>
                    <a:pt x="56" y="131"/>
                    <a:pt x="48" y="139"/>
                    <a:pt x="39" y="139"/>
                  </a:cubicBezTo>
                  <a:close/>
                  <a:moveTo>
                    <a:pt x="159" y="139"/>
                  </a:moveTo>
                  <a:cubicBezTo>
                    <a:pt x="150" y="139"/>
                    <a:pt x="142" y="131"/>
                    <a:pt x="142" y="122"/>
                  </a:cubicBezTo>
                  <a:cubicBezTo>
                    <a:pt x="142" y="113"/>
                    <a:pt x="150" y="106"/>
                    <a:pt x="159" y="106"/>
                  </a:cubicBezTo>
                  <a:cubicBezTo>
                    <a:pt x="168" y="106"/>
                    <a:pt x="175" y="113"/>
                    <a:pt x="175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5" y="122"/>
                    <a:pt x="175" y="122"/>
                    <a:pt x="175" y="123"/>
                  </a:cubicBezTo>
                  <a:cubicBezTo>
                    <a:pt x="175" y="131"/>
                    <a:pt x="168" y="139"/>
                    <a:pt x="159" y="139"/>
                  </a:cubicBezTo>
                  <a:close/>
                  <a:moveTo>
                    <a:pt x="193" y="119"/>
                  </a:moveTo>
                  <a:cubicBezTo>
                    <a:pt x="193" y="119"/>
                    <a:pt x="192" y="120"/>
                    <a:pt x="191" y="120"/>
                  </a:cubicBezTo>
                  <a:cubicBezTo>
                    <a:pt x="180" y="120"/>
                    <a:pt x="180" y="120"/>
                    <a:pt x="180" y="120"/>
                  </a:cubicBezTo>
                  <a:cubicBezTo>
                    <a:pt x="178" y="109"/>
                    <a:pt x="170" y="101"/>
                    <a:pt x="159" y="101"/>
                  </a:cubicBezTo>
                  <a:cubicBezTo>
                    <a:pt x="148" y="101"/>
                    <a:pt x="139" y="109"/>
                    <a:pt x="138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2" y="77"/>
                    <a:pt x="193" y="77"/>
                    <a:pt x="193" y="78"/>
                  </a:cubicBezTo>
                  <a:lnTo>
                    <a:pt x="193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BE64C1F-4D49-C141-A2B8-6938D7204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13" y="2847975"/>
              <a:ext cx="76200" cy="7938"/>
            </a:xfrm>
            <a:custGeom>
              <a:avLst/>
              <a:gdLst>
                <a:gd name="T0" fmla="*/ 42 w 45"/>
                <a:gd name="T1" fmla="*/ 0 h 4"/>
                <a:gd name="T2" fmla="*/ 3 w 45"/>
                <a:gd name="T3" fmla="*/ 0 h 4"/>
                <a:gd name="T4" fmla="*/ 0 w 45"/>
                <a:gd name="T5" fmla="*/ 2 h 4"/>
                <a:gd name="T6" fmla="*/ 3 w 45"/>
                <a:gd name="T7" fmla="*/ 4 h 4"/>
                <a:gd name="T8" fmla="*/ 42 w 45"/>
                <a:gd name="T9" fmla="*/ 4 h 4"/>
                <a:gd name="T10" fmla="*/ 45 w 45"/>
                <a:gd name="T11" fmla="*/ 2 h 4"/>
                <a:gd name="T12" fmla="*/ 42 w 4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">
                  <a:moveTo>
                    <a:pt x="4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4" y="4"/>
                    <a:pt x="45" y="3"/>
                    <a:pt x="45" y="2"/>
                  </a:cubicBezTo>
                  <a:cubicBezTo>
                    <a:pt x="45" y="1"/>
                    <a:pt x="44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A562F70-78ED-1648-8C62-4832CE63E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2886075"/>
              <a:ext cx="60325" cy="6350"/>
            </a:xfrm>
            <a:custGeom>
              <a:avLst/>
              <a:gdLst>
                <a:gd name="T0" fmla="*/ 32 w 35"/>
                <a:gd name="T1" fmla="*/ 0 h 4"/>
                <a:gd name="T2" fmla="*/ 2 w 35"/>
                <a:gd name="T3" fmla="*/ 0 h 4"/>
                <a:gd name="T4" fmla="*/ 0 w 35"/>
                <a:gd name="T5" fmla="*/ 2 h 4"/>
                <a:gd name="T6" fmla="*/ 2 w 35"/>
                <a:gd name="T7" fmla="*/ 4 h 4"/>
                <a:gd name="T8" fmla="*/ 32 w 35"/>
                <a:gd name="T9" fmla="*/ 4 h 4"/>
                <a:gd name="T10" fmla="*/ 35 w 35"/>
                <a:gd name="T11" fmla="*/ 2 h 4"/>
                <a:gd name="T12" fmla="*/ 32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71AC540-B25E-B744-9294-9700B205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350" y="2922588"/>
              <a:ext cx="42863" cy="9525"/>
            </a:xfrm>
            <a:custGeom>
              <a:avLst/>
              <a:gdLst>
                <a:gd name="T0" fmla="*/ 22 w 25"/>
                <a:gd name="T1" fmla="*/ 0 h 5"/>
                <a:gd name="T2" fmla="*/ 2 w 25"/>
                <a:gd name="T3" fmla="*/ 0 h 5"/>
                <a:gd name="T4" fmla="*/ 0 w 25"/>
                <a:gd name="T5" fmla="*/ 2 h 5"/>
                <a:gd name="T6" fmla="*/ 2 w 25"/>
                <a:gd name="T7" fmla="*/ 5 h 5"/>
                <a:gd name="T8" fmla="*/ 22 w 25"/>
                <a:gd name="T9" fmla="*/ 5 h 5"/>
                <a:gd name="T10" fmla="*/ 25 w 25"/>
                <a:gd name="T11" fmla="*/ 2 h 5"/>
                <a:gd name="T12" fmla="*/ 22 w 2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5"/>
                    <a:pt x="25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793CE98F-7497-2349-BF2B-96E15961F0D7}"/>
              </a:ext>
            </a:extLst>
          </p:cNvPr>
          <p:cNvSpPr txBox="1"/>
          <p:nvPr/>
        </p:nvSpPr>
        <p:spPr>
          <a:xfrm>
            <a:off x="267765" y="3249861"/>
            <a:ext cx="221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History of Chess –</a:t>
            </a:r>
            <a:endParaRPr lang="en-US" sz="1200" b="1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sz="12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to understand the game</a:t>
            </a:r>
            <a:endParaRPr lang="en-US" sz="16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CFA184-3DD6-4A7F-B02E-64A91396E493}"/>
              </a:ext>
            </a:extLst>
          </p:cNvPr>
          <p:cNvCxnSpPr/>
          <p:nvPr/>
        </p:nvCxnSpPr>
        <p:spPr>
          <a:xfrm>
            <a:off x="243547" y="2578161"/>
            <a:ext cx="11721321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E91AF2C-D353-49C7-99FF-80E2F7D8A7B9}"/>
              </a:ext>
            </a:extLst>
          </p:cNvPr>
          <p:cNvSpPr/>
          <p:nvPr/>
        </p:nvSpPr>
        <p:spPr>
          <a:xfrm>
            <a:off x="860725" y="2131430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AA492F6-B07A-407E-B672-BDFD9515E109}"/>
              </a:ext>
            </a:extLst>
          </p:cNvPr>
          <p:cNvSpPr/>
          <p:nvPr/>
        </p:nvSpPr>
        <p:spPr>
          <a:xfrm>
            <a:off x="2760413" y="2137293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63F66B6-391F-427A-B8FC-F720258445D7}"/>
              </a:ext>
            </a:extLst>
          </p:cNvPr>
          <p:cNvSpPr/>
          <p:nvPr/>
        </p:nvSpPr>
        <p:spPr>
          <a:xfrm>
            <a:off x="4660101" y="2139629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38DC043-5CA4-4245-8777-B21DA39314B0}"/>
              </a:ext>
            </a:extLst>
          </p:cNvPr>
          <p:cNvSpPr/>
          <p:nvPr/>
        </p:nvSpPr>
        <p:spPr>
          <a:xfrm>
            <a:off x="6561479" y="2139629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9C55E2-31AE-4DB0-8910-83C8C441076D}"/>
              </a:ext>
            </a:extLst>
          </p:cNvPr>
          <p:cNvSpPr/>
          <p:nvPr/>
        </p:nvSpPr>
        <p:spPr>
          <a:xfrm>
            <a:off x="8462839" y="2103444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EC59667-DA69-4268-8779-0A060EABEF5C}"/>
              </a:ext>
            </a:extLst>
          </p:cNvPr>
          <p:cNvSpPr/>
          <p:nvPr/>
        </p:nvSpPr>
        <p:spPr>
          <a:xfrm>
            <a:off x="10364199" y="2139629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2D5EDF9-5B5A-442C-BA9B-34A8FF77D4D3}"/>
              </a:ext>
            </a:extLst>
          </p:cNvPr>
          <p:cNvSpPr txBox="1"/>
          <p:nvPr/>
        </p:nvSpPr>
        <p:spPr>
          <a:xfrm>
            <a:off x="4000890" y="1343722"/>
            <a:ext cx="3884048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Developing AI Chess Engine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77B9F5-5D4F-4D6B-B3EC-ADE77BA68EFF}"/>
              </a:ext>
            </a:extLst>
          </p:cNvPr>
          <p:cNvSpPr txBox="1"/>
          <p:nvPr/>
        </p:nvSpPr>
        <p:spPr>
          <a:xfrm>
            <a:off x="2152763" y="4135208"/>
            <a:ext cx="221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AI Inspired Games –</a:t>
            </a:r>
            <a:r>
              <a:rPr 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algn="ctr"/>
            <a:r>
              <a:rPr lang="en-US" sz="12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brief history of games developed using AI &amp; ML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CD9721-3805-40B6-B2F8-9323B14EA373}"/>
              </a:ext>
            </a:extLst>
          </p:cNvPr>
          <p:cNvSpPr txBox="1"/>
          <p:nvPr/>
        </p:nvSpPr>
        <p:spPr>
          <a:xfrm>
            <a:off x="5954656" y="4131759"/>
            <a:ext cx="221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–</a:t>
            </a:r>
            <a:r>
              <a:rPr 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algn="ctr"/>
            <a:r>
              <a:rPr lang="en-US" sz="12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deploying deep neural network </a:t>
            </a:r>
            <a:endParaRPr lang="en-US" sz="16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55184A9-63D5-4198-B7CC-15FA02754B20}"/>
              </a:ext>
            </a:extLst>
          </p:cNvPr>
          <p:cNvSpPr txBox="1"/>
          <p:nvPr/>
        </p:nvSpPr>
        <p:spPr>
          <a:xfrm>
            <a:off x="4061477" y="3252748"/>
            <a:ext cx="221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Heuristics –</a:t>
            </a:r>
            <a:r>
              <a:rPr 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algn="ctr"/>
            <a:r>
              <a:rPr lang="en-US" sz="12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to evaluate and improve the game</a:t>
            </a:r>
            <a:endParaRPr lang="en-US" sz="16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BBF2ADD-DC81-4825-84FD-9486F4A28AC5}"/>
              </a:ext>
            </a:extLst>
          </p:cNvPr>
          <p:cNvSpPr txBox="1"/>
          <p:nvPr/>
        </p:nvSpPr>
        <p:spPr>
          <a:xfrm>
            <a:off x="7855189" y="3246563"/>
            <a:ext cx="221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Results –</a:t>
            </a:r>
            <a:r>
              <a:rPr 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algn="ctr"/>
            <a:r>
              <a:rPr lang="en-US" sz="12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comparison of our chess engine v. others</a:t>
            </a:r>
            <a:endParaRPr lang="en-US" sz="16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FA7BFC-C938-49B8-A520-7678280BAC78}"/>
              </a:ext>
            </a:extLst>
          </p:cNvPr>
          <p:cNvSpPr txBox="1"/>
          <p:nvPr/>
        </p:nvSpPr>
        <p:spPr>
          <a:xfrm>
            <a:off x="9756549" y="4135208"/>
            <a:ext cx="221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Way Forward –</a:t>
            </a:r>
            <a:r>
              <a:rPr 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algn="ctr"/>
            <a:r>
              <a:rPr lang="en-US" sz="12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ways to improve the game in future</a:t>
            </a:r>
            <a:endParaRPr lang="en-US" sz="16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40ED097-9F7D-4FAD-9D31-4B211E25E02C}"/>
              </a:ext>
            </a:extLst>
          </p:cNvPr>
          <p:cNvSpPr/>
          <p:nvPr/>
        </p:nvSpPr>
        <p:spPr>
          <a:xfrm>
            <a:off x="290359" y="5383159"/>
            <a:ext cx="11662117" cy="11191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DBFEB36-2431-4BFE-996E-41DB6D46FF2D}"/>
              </a:ext>
            </a:extLst>
          </p:cNvPr>
          <p:cNvSpPr txBox="1"/>
          <p:nvPr/>
        </p:nvSpPr>
        <p:spPr>
          <a:xfrm>
            <a:off x="4440015" y="5188794"/>
            <a:ext cx="2529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Project Objective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4C0CCA6-7599-4E83-8A67-34B32638B7A4}"/>
              </a:ext>
            </a:extLst>
          </p:cNvPr>
          <p:cNvSpPr txBox="1"/>
          <p:nvPr/>
        </p:nvSpPr>
        <p:spPr>
          <a:xfrm>
            <a:off x="238334" y="5725988"/>
            <a:ext cx="117476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cap="small" spc="25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Develop an </a:t>
            </a:r>
            <a:r>
              <a:rPr lang="en-US" sz="32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AI Inspired Chess Engine</a:t>
            </a: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sz="2400" b="1" cap="small" spc="25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using Deep Neural Network</a:t>
            </a:r>
            <a:endParaRPr lang="en-US" sz="2800" b="1" cap="small" spc="25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4643C-AC81-461D-B18D-F91A86E71C52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Graphic 2" descr="Chess pieces outline">
            <a:extLst>
              <a:ext uri="{FF2B5EF4-FFF2-40B4-BE49-F238E27FC236}">
                <a16:creationId xmlns:a16="http://schemas.microsoft.com/office/drawing/2014/main" id="{7E8966C0-5635-477F-8B90-750CACAA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820" y="2188320"/>
            <a:ext cx="806403" cy="806403"/>
          </a:xfrm>
          <a:prstGeom prst="rect">
            <a:avLst/>
          </a:prstGeom>
        </p:spPr>
      </p:pic>
      <p:pic>
        <p:nvPicPr>
          <p:cNvPr id="6" name="Graphic 5" descr="Idea outline">
            <a:extLst>
              <a:ext uri="{FF2B5EF4-FFF2-40B4-BE49-F238E27FC236}">
                <a16:creationId xmlns:a16="http://schemas.microsoft.com/office/drawing/2014/main" id="{D5919AFF-C863-47A7-95C2-CA770A9A8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1130" y="2209170"/>
            <a:ext cx="824646" cy="824646"/>
          </a:xfrm>
          <a:prstGeom prst="rect">
            <a:avLst/>
          </a:prstGeom>
        </p:spPr>
      </p:pic>
      <p:pic>
        <p:nvPicPr>
          <p:cNvPr id="10" name="Graphic 9" descr="Network diagram outline">
            <a:extLst>
              <a:ext uri="{FF2B5EF4-FFF2-40B4-BE49-F238E27FC236}">
                <a16:creationId xmlns:a16="http://schemas.microsoft.com/office/drawing/2014/main" id="{CB06447A-4501-4080-BEE0-E60C01815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220" y="2228331"/>
            <a:ext cx="883834" cy="883834"/>
          </a:xfrm>
          <a:prstGeom prst="rect">
            <a:avLst/>
          </a:prstGeom>
        </p:spPr>
      </p:pic>
      <p:pic>
        <p:nvPicPr>
          <p:cNvPr id="12" name="Graphic 11" descr="Alterations &amp; Tailoring outline">
            <a:extLst>
              <a:ext uri="{FF2B5EF4-FFF2-40B4-BE49-F238E27FC236}">
                <a16:creationId xmlns:a16="http://schemas.microsoft.com/office/drawing/2014/main" id="{09A04AA7-29CD-4680-8F52-1FD03E79B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3831" y="2210362"/>
            <a:ext cx="764705" cy="764705"/>
          </a:xfrm>
          <a:prstGeom prst="rect">
            <a:avLst/>
          </a:prstGeom>
        </p:spPr>
      </p:pic>
      <p:pic>
        <p:nvPicPr>
          <p:cNvPr id="14" name="Graphic 13" descr="Presentation with pie chart outline">
            <a:extLst>
              <a:ext uri="{FF2B5EF4-FFF2-40B4-BE49-F238E27FC236}">
                <a16:creationId xmlns:a16="http://schemas.microsoft.com/office/drawing/2014/main" id="{80C9E272-DE94-44DE-A3F1-D859361CBA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86581" y="2197983"/>
            <a:ext cx="775252" cy="775252"/>
          </a:xfrm>
          <a:prstGeom prst="rect">
            <a:avLst/>
          </a:prstGeom>
        </p:spPr>
      </p:pic>
      <p:pic>
        <p:nvPicPr>
          <p:cNvPr id="16" name="Graphic 15" descr="Fast Forward outline">
            <a:extLst>
              <a:ext uri="{FF2B5EF4-FFF2-40B4-BE49-F238E27FC236}">
                <a16:creationId xmlns:a16="http://schemas.microsoft.com/office/drawing/2014/main" id="{9FC2C455-CE71-4187-99C6-7D1F0AB54F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3934" y="2238879"/>
            <a:ext cx="774035" cy="77403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9DAB55C-650D-4B5D-B709-D9E4CDF72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4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History of Chess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B0FC87-5A01-4064-83D8-76C2BEC13831}"/>
              </a:ext>
            </a:extLst>
          </p:cNvPr>
          <p:cNvSpPr txBox="1"/>
          <p:nvPr/>
        </p:nvSpPr>
        <p:spPr>
          <a:xfrm>
            <a:off x="1041820" y="1267020"/>
            <a:ext cx="3207887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Brief History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27F22C-78ED-4751-84B3-A5BA030B887B}"/>
              </a:ext>
            </a:extLst>
          </p:cNvPr>
          <p:cNvSpPr/>
          <p:nvPr/>
        </p:nvSpPr>
        <p:spPr>
          <a:xfrm>
            <a:off x="1041820" y="4253303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424983-2A58-44D8-BEB2-A319A8C05881}"/>
              </a:ext>
            </a:extLst>
          </p:cNvPr>
          <p:cNvSpPr/>
          <p:nvPr/>
        </p:nvSpPr>
        <p:spPr>
          <a:xfrm>
            <a:off x="1041820" y="5657844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C34834-1E19-40D3-9DB6-6B8352B22256}"/>
              </a:ext>
            </a:extLst>
          </p:cNvPr>
          <p:cNvSpPr txBox="1"/>
          <p:nvPr/>
        </p:nvSpPr>
        <p:spPr>
          <a:xfrm>
            <a:off x="2255322" y="4385628"/>
            <a:ext cx="221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Invented by an Indian philosopher in</a:t>
            </a:r>
            <a:r>
              <a:rPr lang="en-US" sz="1200" b="1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4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r>
              <a:rPr lang="en-US" sz="1400" b="1" baseline="30000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</a:t>
            </a:r>
            <a:r>
              <a:rPr lang="en-US" sz="14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Century </a:t>
            </a:r>
            <a:endParaRPr lang="en-US" sz="14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B3ECF9-9E1E-42BA-B3E1-0737B3BD2146}"/>
              </a:ext>
            </a:extLst>
          </p:cNvPr>
          <p:cNvSpPr txBox="1"/>
          <p:nvPr/>
        </p:nvSpPr>
        <p:spPr>
          <a:xfrm>
            <a:off x="2223812" y="5805558"/>
            <a:ext cx="22162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Spread throughout the world by </a:t>
            </a:r>
            <a:r>
              <a:rPr lang="en-US" sz="14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Persian Empire </a:t>
            </a:r>
            <a:r>
              <a:rPr lang="en-US" sz="1200" b="1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after 6</a:t>
            </a:r>
            <a:r>
              <a:rPr lang="en-US" sz="1200" b="1" baseline="300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</a:t>
            </a:r>
            <a:r>
              <a:rPr lang="en-US" sz="1200" b="1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Century</a:t>
            </a:r>
            <a:endParaRPr lang="en-US" sz="14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611EA0-238A-4CDA-A025-528D652752D6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2" name="Picture 4" descr="Etsy - hit or miss - Chess Forums - Chess.com">
            <a:extLst>
              <a:ext uri="{FF2B5EF4-FFF2-40B4-BE49-F238E27FC236}">
                <a16:creationId xmlns:a16="http://schemas.microsoft.com/office/drawing/2014/main" id="{60568524-5CE9-4B7B-A567-9B91B15B0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5612" r="2836" b="14638"/>
          <a:stretch/>
        </p:blipFill>
        <p:spPr bwMode="auto">
          <a:xfrm>
            <a:off x="7010406" y="1878903"/>
            <a:ext cx="3773194" cy="19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 on Beautiful monuments of Agra">
            <a:extLst>
              <a:ext uri="{FF2B5EF4-FFF2-40B4-BE49-F238E27FC236}">
                <a16:creationId xmlns:a16="http://schemas.microsoft.com/office/drawing/2014/main" id="{61B5A659-ABA4-440D-A6AE-B9FF2F05E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30"/>
          <a:stretch/>
        </p:blipFill>
        <p:spPr bwMode="auto">
          <a:xfrm>
            <a:off x="769753" y="1878692"/>
            <a:ext cx="3752022" cy="197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118E54-05AD-47FE-B1BA-9828894D39C9}"/>
              </a:ext>
            </a:extLst>
          </p:cNvPr>
          <p:cNvSpPr txBox="1"/>
          <p:nvPr/>
        </p:nvSpPr>
        <p:spPr>
          <a:xfrm>
            <a:off x="7293059" y="1267020"/>
            <a:ext cx="3207887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Rules of the Game</a:t>
            </a:r>
          </a:p>
        </p:txBody>
      </p:sp>
      <p:pic>
        <p:nvPicPr>
          <p:cNvPr id="10" name="Graphic 9" descr="Chess pieces outline">
            <a:extLst>
              <a:ext uri="{FF2B5EF4-FFF2-40B4-BE49-F238E27FC236}">
                <a16:creationId xmlns:a16="http://schemas.microsoft.com/office/drawing/2014/main" id="{CEDA1F48-9584-48C3-9388-2B6D6852B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868" y="4320500"/>
            <a:ext cx="811696" cy="811696"/>
          </a:xfrm>
          <a:prstGeom prst="rect">
            <a:avLst/>
          </a:prstGeom>
        </p:spPr>
      </p:pic>
      <p:pic>
        <p:nvPicPr>
          <p:cNvPr id="12" name="Graphic 11" descr="Route (Two Pins With A Path) outline">
            <a:extLst>
              <a:ext uri="{FF2B5EF4-FFF2-40B4-BE49-F238E27FC236}">
                <a16:creationId xmlns:a16="http://schemas.microsoft.com/office/drawing/2014/main" id="{81F3BCE8-CBFD-4A7F-93A6-448FFF84F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303" y="5697780"/>
            <a:ext cx="771939" cy="7719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25F078-7003-4383-8FA1-B620050E9563}"/>
              </a:ext>
            </a:extLst>
          </p:cNvPr>
          <p:cNvCxnSpPr/>
          <p:nvPr/>
        </p:nvCxnSpPr>
        <p:spPr>
          <a:xfrm>
            <a:off x="5751443" y="1267020"/>
            <a:ext cx="0" cy="5486400"/>
          </a:xfrm>
          <a:prstGeom prst="line">
            <a:avLst/>
          </a:prstGeom>
          <a:ln w="19050">
            <a:solidFill>
              <a:srgbClr val="345A8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hess King Icons - Download Free Vector Icons | Noun Project">
            <a:extLst>
              <a:ext uri="{FF2B5EF4-FFF2-40B4-BE49-F238E27FC236}">
                <a16:creationId xmlns:a16="http://schemas.microsoft.com/office/drawing/2014/main" id="{9BC9FB55-FCF3-446D-ABDC-1D23FB35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983" y="4136409"/>
            <a:ext cx="908843" cy="90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ess Queen Icons - Download Free Vector Icons | Noun Project">
            <a:extLst>
              <a:ext uri="{FF2B5EF4-FFF2-40B4-BE49-F238E27FC236}">
                <a16:creationId xmlns:a16="http://schemas.microsoft.com/office/drawing/2014/main" id="{AE8F6B75-A153-40E4-B1FD-15C0F7A2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983" y="5553892"/>
            <a:ext cx="908843" cy="90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hess Bishop Icons - Download Free Vector Icons | Noun Project">
            <a:extLst>
              <a:ext uri="{FF2B5EF4-FFF2-40B4-BE49-F238E27FC236}">
                <a16:creationId xmlns:a16="http://schemas.microsoft.com/office/drawing/2014/main" id="{308AC2BA-65C7-4B8A-AB62-A102E008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04" y="4063220"/>
            <a:ext cx="1068976" cy="106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hess, knight, game icon - Download on Iconfinder">
            <a:extLst>
              <a:ext uri="{FF2B5EF4-FFF2-40B4-BE49-F238E27FC236}">
                <a16:creationId xmlns:a16="http://schemas.microsoft.com/office/drawing/2014/main" id="{A2CF093D-2CAA-4F4B-997B-61196C02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636" y="5553891"/>
            <a:ext cx="908844" cy="90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hess Rook Icons - Download Free Vector Icons | Noun Project">
            <a:extLst>
              <a:ext uri="{FF2B5EF4-FFF2-40B4-BE49-F238E27FC236}">
                <a16:creationId xmlns:a16="http://schemas.microsoft.com/office/drawing/2014/main" id="{025815C3-7595-4A35-A04E-446DD9665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776" y="4063220"/>
            <a:ext cx="1068976" cy="106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hess Pawn Icons - Download Free Vector Icons | Noun Project">
            <a:extLst>
              <a:ext uri="{FF2B5EF4-FFF2-40B4-BE49-F238E27FC236}">
                <a16:creationId xmlns:a16="http://schemas.microsoft.com/office/drawing/2014/main" id="{B43BC420-3370-4376-97F0-3182D2457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164" y="5513519"/>
            <a:ext cx="989588" cy="9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F2278EF-492D-402F-86BE-F006D64A64F6}"/>
              </a:ext>
            </a:extLst>
          </p:cNvPr>
          <p:cNvSpPr txBox="1"/>
          <p:nvPr/>
        </p:nvSpPr>
        <p:spPr>
          <a:xfrm>
            <a:off x="6157702" y="4421944"/>
            <a:ext cx="2216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x1 King</a:t>
            </a:r>
            <a:endParaRPr lang="en-US" sz="15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DAAAFE-D6E8-4D28-BAD8-B9193FA90F8F}"/>
              </a:ext>
            </a:extLst>
          </p:cNvPr>
          <p:cNvSpPr txBox="1"/>
          <p:nvPr/>
        </p:nvSpPr>
        <p:spPr>
          <a:xfrm>
            <a:off x="6157702" y="5862075"/>
            <a:ext cx="2216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x1 Queen</a:t>
            </a:r>
            <a:endParaRPr lang="en-US" sz="15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220F3-8751-4E3A-8376-49A8AEB603F3}"/>
              </a:ext>
            </a:extLst>
          </p:cNvPr>
          <p:cNvSpPr txBox="1"/>
          <p:nvPr/>
        </p:nvSpPr>
        <p:spPr>
          <a:xfrm>
            <a:off x="8288481" y="4421944"/>
            <a:ext cx="2216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x2 Bishops</a:t>
            </a:r>
            <a:endParaRPr lang="en-US" sz="15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BBB416-B6B6-4E03-9F53-0B892136E972}"/>
              </a:ext>
            </a:extLst>
          </p:cNvPr>
          <p:cNvSpPr txBox="1"/>
          <p:nvPr/>
        </p:nvSpPr>
        <p:spPr>
          <a:xfrm>
            <a:off x="8288481" y="5862075"/>
            <a:ext cx="2216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x2 Knights</a:t>
            </a:r>
            <a:endParaRPr lang="en-US" sz="15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774AC6-CA21-4A95-BE48-ED1556C73C42}"/>
              </a:ext>
            </a:extLst>
          </p:cNvPr>
          <p:cNvSpPr txBox="1"/>
          <p:nvPr/>
        </p:nvSpPr>
        <p:spPr>
          <a:xfrm>
            <a:off x="10343139" y="4416406"/>
            <a:ext cx="2216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x2 Rooks</a:t>
            </a:r>
            <a:endParaRPr lang="en-US" sz="15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9EE094-C7C9-4514-820B-94E40F0A1E78}"/>
              </a:ext>
            </a:extLst>
          </p:cNvPr>
          <p:cNvSpPr txBox="1"/>
          <p:nvPr/>
        </p:nvSpPr>
        <p:spPr>
          <a:xfrm>
            <a:off x="10381944" y="5862074"/>
            <a:ext cx="2216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x8 Pawns</a:t>
            </a:r>
            <a:endParaRPr lang="en-US" sz="15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F79B0BE-D89F-4F41-BC3B-B5BB19962F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6" grpId="0"/>
      <p:bldP spid="48" grpId="0"/>
      <p:bldP spid="52" grpId="0"/>
      <p:bldP spid="53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Chess Engine Demo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611EA0-238A-4CDA-A025-528D652752D6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F79B0BE-D89F-4F41-BC3B-B5BB1996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  <p:pic>
        <p:nvPicPr>
          <p:cNvPr id="3" name="Picture 2" descr="Chess pieces on a chess board&#10;&#10;Description automatically generated with medium confidence">
            <a:extLst>
              <a:ext uri="{FF2B5EF4-FFF2-40B4-BE49-F238E27FC236}">
                <a16:creationId xmlns:a16="http://schemas.microsoft.com/office/drawing/2014/main" id="{6E2BCD39-B010-49C0-BF6C-3AC2650D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632379"/>
            <a:ext cx="4785426" cy="4715258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B12EC6A-8BDB-4461-B806-3DA8C1C1CB7D}"/>
              </a:ext>
            </a:extLst>
          </p:cNvPr>
          <p:cNvSpPr/>
          <p:nvPr/>
        </p:nvSpPr>
        <p:spPr>
          <a:xfrm>
            <a:off x="6794910" y="2693784"/>
            <a:ext cx="3972327" cy="25799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Functionalities Supported: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Pawn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Castling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 Passant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Pawn Promotion</a:t>
            </a:r>
          </a:p>
        </p:txBody>
      </p:sp>
    </p:spTree>
    <p:extLst>
      <p:ext uri="{BB962C8B-B14F-4D97-AF65-F5344CB8AC3E}">
        <p14:creationId xmlns:p14="http://schemas.microsoft.com/office/powerpoint/2010/main" val="398566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AI Inspired Computer Games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587E-4290-48E9-B80A-B72DD368AE29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B0FC87-5A01-4064-83D8-76C2BEC13831}"/>
              </a:ext>
            </a:extLst>
          </p:cNvPr>
          <p:cNvSpPr txBox="1"/>
          <p:nvPr/>
        </p:nvSpPr>
        <p:spPr>
          <a:xfrm>
            <a:off x="686373" y="1259873"/>
            <a:ext cx="3884048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1997: IBM Deep Blue v. Kasparov </a:t>
            </a:r>
          </a:p>
        </p:txBody>
      </p:sp>
      <p:pic>
        <p:nvPicPr>
          <p:cNvPr id="5122" name="Picture 2" descr="Gary Kasparov vs. IBM&amp;#39;s Deep Blue: Historic chess match before &amp;#39;Queen&amp;#39;s  Gambit&amp;#39; chess boom - The Washington Post">
            <a:extLst>
              <a:ext uri="{FF2B5EF4-FFF2-40B4-BE49-F238E27FC236}">
                <a16:creationId xmlns:a16="http://schemas.microsoft.com/office/drawing/2014/main" id="{DEF24148-436E-4A4A-A5A0-47FA74D9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9" y="1800767"/>
            <a:ext cx="4283857" cy="262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2054E6-8937-4072-9AFE-BB2AB5F73AA1}"/>
              </a:ext>
            </a:extLst>
          </p:cNvPr>
          <p:cNvSpPr txBox="1"/>
          <p:nvPr/>
        </p:nvSpPr>
        <p:spPr>
          <a:xfrm>
            <a:off x="451161" y="5121073"/>
            <a:ext cx="45790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nl-NL" sz="1400" b="0" i="0" u="none" strike="noStrike" baseline="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IBM Deep Blue </a:t>
            </a:r>
            <a:r>
              <a:rPr lang="nl-NL" sz="1400" b="1" i="0" u="none" strike="noStrike" baseline="0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beats</a:t>
            </a:r>
            <a:r>
              <a:rPr lang="nl-NL" sz="1400" b="0" i="0" u="none" strike="noStrike" baseline="0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nl-NL" sz="1400" b="0" i="0" u="none" strike="noStrike" baseline="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Gary Kasparov</a:t>
            </a:r>
          </a:p>
          <a:p>
            <a:pPr algn="l">
              <a:buClr>
                <a:srgbClr val="345A82"/>
              </a:buClr>
            </a:pPr>
            <a:endParaRPr lang="nl-NL" sz="1400" b="0" i="0" u="none" strike="noStrike" baseline="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 algn="l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sv-SE" sz="1400" b="1" i="0" u="none" strike="noStrike" baseline="0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MiniMax / Alpha-Beta Pruning </a:t>
            </a:r>
            <a:r>
              <a:rPr lang="sv-SE" sz="1400" i="0" u="none" strike="noStrike" baseline="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heuristics</a:t>
            </a:r>
            <a:r>
              <a:rPr lang="sv-SE" sz="1400" i="0" u="none" strike="noStrike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were used</a:t>
            </a:r>
            <a:endParaRPr lang="sv-SE" sz="1400" i="0" u="none" strike="noStrike" baseline="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124" name="Picture 4" descr="AlphaZero Crushes Stockfish In New 1,000-Game Match - Chess.com">
            <a:extLst>
              <a:ext uri="{FF2B5EF4-FFF2-40B4-BE49-F238E27FC236}">
                <a16:creationId xmlns:a16="http://schemas.microsoft.com/office/drawing/2014/main" id="{915A117E-F40F-480A-9D74-894A611B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007" y="1800767"/>
            <a:ext cx="4665656" cy="262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229A67-B069-41A7-8F2B-01B124DCDB80}"/>
              </a:ext>
            </a:extLst>
          </p:cNvPr>
          <p:cNvSpPr txBox="1"/>
          <p:nvPr/>
        </p:nvSpPr>
        <p:spPr>
          <a:xfrm>
            <a:off x="6732561" y="4801186"/>
            <a:ext cx="51018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sv-SE" sz="1400" b="0" i="0" u="none" strike="noStrike" baseline="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2017: </a:t>
            </a:r>
            <a:r>
              <a:rPr lang="sv-SE" sz="1400" b="1" i="0" u="none" strike="noStrike" baseline="0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AlphaZero wins agaisnt Stockfish</a:t>
            </a:r>
            <a:r>
              <a:rPr lang="sv-SE" sz="1400" b="0" i="0" u="none" strike="noStrike" baseline="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- </a:t>
            </a:r>
            <a:r>
              <a:rPr lang="en-US" sz="1400" b="0" i="0" u="none" strike="noStrike" baseline="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28 wins, 72 draws, 0 losses</a:t>
            </a:r>
          </a:p>
          <a:p>
            <a:pPr algn="l">
              <a:buClr>
                <a:srgbClr val="345A82"/>
              </a:buClr>
            </a:pPr>
            <a:endParaRPr lang="en-US" sz="1400" b="0" i="0" u="none" strike="noStrike" baseline="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 algn="l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AlphaZero was able to train on </a:t>
            </a:r>
            <a:r>
              <a:rPr lang="en-US" sz="14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19.6M games only in 4 hours</a:t>
            </a:r>
          </a:p>
          <a:p>
            <a:pPr algn="l">
              <a:buClr>
                <a:srgbClr val="345A82"/>
              </a:buClr>
            </a:pPr>
            <a:endParaRPr lang="sv-SE" sz="1400" b="1" i="0" u="none" strike="noStrike" baseline="0" dirty="0">
              <a:solidFill>
                <a:srgbClr val="345A8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 algn="l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en-US" sz="1400" i="0" u="none" strike="noStrike" baseline="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Blank state </a:t>
            </a:r>
            <a:r>
              <a:rPr lang="en-US" sz="1400" b="1" i="0" u="none" strike="noStrike" baseline="0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reinforcement learning,</a:t>
            </a:r>
            <a:r>
              <a:rPr lang="en-US" sz="1400" i="0" u="none" strike="noStrike" baseline="0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400" i="0" u="none" strike="noStrike" baseline="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playing against itself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4F736-BF33-4350-A606-6F65034A56A6}"/>
              </a:ext>
            </a:extLst>
          </p:cNvPr>
          <p:cNvSpPr txBox="1"/>
          <p:nvPr/>
        </p:nvSpPr>
        <p:spPr>
          <a:xfrm>
            <a:off x="7210235" y="1264334"/>
            <a:ext cx="3884048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2017: AlphaZero v. Stockfish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906C63-DDF5-44AB-898A-78B54D25A3D0}"/>
              </a:ext>
            </a:extLst>
          </p:cNvPr>
          <p:cNvCxnSpPr/>
          <p:nvPr/>
        </p:nvCxnSpPr>
        <p:spPr>
          <a:xfrm>
            <a:off x="5751443" y="1267020"/>
            <a:ext cx="0" cy="5486400"/>
          </a:xfrm>
          <a:prstGeom prst="line">
            <a:avLst/>
          </a:prstGeom>
          <a:ln w="19050">
            <a:solidFill>
              <a:srgbClr val="345A8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86DB3D4-7480-4318-82E2-F9A2B778E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4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AI Inspired Computer Games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587E-4290-48E9-B80A-B72DD368AE29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B0FC87-5A01-4064-83D8-76C2BEC13831}"/>
              </a:ext>
            </a:extLst>
          </p:cNvPr>
          <p:cNvSpPr txBox="1"/>
          <p:nvPr/>
        </p:nvSpPr>
        <p:spPr>
          <a:xfrm>
            <a:off x="1374995" y="1306954"/>
            <a:ext cx="3884048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2020: Leela Chess v. Stockfish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054E6-8937-4072-9AFE-BB2AB5F73AA1}"/>
              </a:ext>
            </a:extLst>
          </p:cNvPr>
          <p:cNvSpPr txBox="1"/>
          <p:nvPr/>
        </p:nvSpPr>
        <p:spPr>
          <a:xfrm>
            <a:off x="560220" y="5219711"/>
            <a:ext cx="457901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Leela Chess Zero Beats Stockfish 106-94</a:t>
            </a:r>
            <a:r>
              <a:rPr lang="en-US" sz="1400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4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 13th Chess.com Computer Chess Championship</a:t>
            </a:r>
          </a:p>
          <a:p>
            <a:pPr>
              <a:buClr>
                <a:srgbClr val="345A82"/>
              </a:buClr>
            </a:pPr>
            <a:endParaRPr lang="en-US" sz="1400" dirty="0">
              <a:solidFill>
                <a:srgbClr val="ABABAA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Leela Chess uses a </a:t>
            </a:r>
            <a:r>
              <a:rPr lang="en-US" sz="14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trainable neural network </a:t>
            </a:r>
            <a:r>
              <a:rPr lang="en-US" sz="14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to train its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000F1-1C1A-4379-B39E-FE5122A78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9" t="20003" r="72292" b="47849"/>
          <a:stretch/>
        </p:blipFill>
        <p:spPr>
          <a:xfrm>
            <a:off x="515008" y="1886540"/>
            <a:ext cx="5604022" cy="2969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D496E-8431-48DA-BCB2-370DDF29C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0" t="14628" r="74314" b="36430"/>
          <a:stretch/>
        </p:blipFill>
        <p:spPr>
          <a:xfrm>
            <a:off x="6739129" y="1306954"/>
            <a:ext cx="5093312" cy="48750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782969-7483-4EB0-A512-0EBD4FCFC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8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Determining Heuristics for Chess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587E-4290-48E9-B80A-B72DD368AE29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B0FC87-5A01-4064-83D8-76C2BEC13831}"/>
              </a:ext>
            </a:extLst>
          </p:cNvPr>
          <p:cNvSpPr txBox="1"/>
          <p:nvPr/>
        </p:nvSpPr>
        <p:spPr>
          <a:xfrm>
            <a:off x="751943" y="1311770"/>
            <a:ext cx="4455307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Minimax Algorithm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823722-6799-4F2B-A0A0-1C473539652E}"/>
              </a:ext>
            </a:extLst>
          </p:cNvPr>
          <p:cNvSpPr txBox="1"/>
          <p:nvPr/>
        </p:nvSpPr>
        <p:spPr>
          <a:xfrm>
            <a:off x="7185412" y="1311770"/>
            <a:ext cx="4455307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Alpha Beta Pruning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D0ADA3-C463-47F3-A36C-3E54A94B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6" y="2091587"/>
            <a:ext cx="5715000" cy="324802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B78D5FF-2446-4405-8E8B-37CE02B8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57" y="2091587"/>
            <a:ext cx="4553236" cy="324802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872057-3E3D-443B-8DEC-534C723FBC9E}"/>
              </a:ext>
            </a:extLst>
          </p:cNvPr>
          <p:cNvCxnSpPr/>
          <p:nvPr/>
        </p:nvCxnSpPr>
        <p:spPr>
          <a:xfrm>
            <a:off x="6392889" y="1298122"/>
            <a:ext cx="0" cy="5486400"/>
          </a:xfrm>
          <a:prstGeom prst="line">
            <a:avLst/>
          </a:prstGeom>
          <a:ln w="19050">
            <a:solidFill>
              <a:srgbClr val="345A8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97D675-FDC4-46ED-AA3D-892E4F31D8AA}"/>
              </a:ext>
            </a:extLst>
          </p:cNvPr>
          <p:cNvSpPr/>
          <p:nvPr/>
        </p:nvSpPr>
        <p:spPr>
          <a:xfrm>
            <a:off x="77935" y="5781782"/>
            <a:ext cx="6121712" cy="9042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345A82"/>
              </a:buClr>
            </a:pPr>
            <a:r>
              <a:rPr lang="en-US" sz="15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Minimax algorithm takes advantage of the fact that chess is a </a:t>
            </a:r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zero-sum game</a:t>
            </a:r>
            <a:r>
              <a:rPr lang="en-US" sz="1500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5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meaning</a:t>
            </a:r>
            <a:r>
              <a:rPr lang="en-US" sz="1500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maximizing your chances of winning is the same as minimizing the opponent’s chances of winning.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416503-118A-41A4-BFC1-9B49AEB05E9B}"/>
              </a:ext>
            </a:extLst>
          </p:cNvPr>
          <p:cNvSpPr/>
          <p:nvPr/>
        </p:nvSpPr>
        <p:spPr>
          <a:xfrm>
            <a:off x="6635686" y="5781782"/>
            <a:ext cx="5379577" cy="9042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345A82"/>
              </a:buClr>
            </a:pPr>
            <a:r>
              <a:rPr lang="en-US" sz="15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Alpha-beta pruning makes </a:t>
            </a:r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brute-force search possible</a:t>
            </a:r>
            <a:r>
              <a:rPr lang="en-US" sz="15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It speeds up minimax by skipping the </a:t>
            </a:r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“irrelevant”</a:t>
            </a:r>
            <a:r>
              <a:rPr lang="en-US" sz="1500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5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nodes of a search tree.</a:t>
            </a:r>
            <a:endParaRPr lang="en-US" sz="1500" b="1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013432-7056-4C70-B824-4A3462F9C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Determining Heuristics for Chess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587E-4290-48E9-B80A-B72DD368AE29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B0FC87-5A01-4064-83D8-76C2BEC13831}"/>
              </a:ext>
            </a:extLst>
          </p:cNvPr>
          <p:cNvSpPr txBox="1"/>
          <p:nvPr/>
        </p:nvSpPr>
        <p:spPr>
          <a:xfrm>
            <a:off x="751943" y="1311770"/>
            <a:ext cx="10575699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Quiescence Search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97D675-FDC4-46ED-AA3D-892E4F31D8AA}"/>
              </a:ext>
            </a:extLst>
          </p:cNvPr>
          <p:cNvSpPr/>
          <p:nvPr/>
        </p:nvSpPr>
        <p:spPr>
          <a:xfrm>
            <a:off x="225083" y="4872251"/>
            <a:ext cx="11744004" cy="17606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345A82"/>
              </a:buClr>
              <a:buFont typeface="+mj-lt"/>
              <a:buAutoNum type="arabicPeriod"/>
            </a:pPr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Horizon Effect:</a:t>
            </a:r>
            <a:r>
              <a:rPr lang="en-US" sz="1500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5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Fixed length programs can easily miss multi-move sequences that take place towards the terminal nodes. </a:t>
            </a:r>
          </a:p>
          <a:p>
            <a:pPr marL="342900" indent="-342900">
              <a:buClr>
                <a:srgbClr val="345A82"/>
              </a:buClr>
              <a:buFont typeface="+mj-lt"/>
              <a:buAutoNum type="arabicPeriod"/>
            </a:pPr>
            <a:endParaRPr lang="en-US" sz="1500" dirty="0">
              <a:solidFill>
                <a:srgbClr val="ABABAA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Clr>
                <a:srgbClr val="345A82"/>
              </a:buClr>
              <a:buFont typeface="+mj-lt"/>
              <a:buAutoNum type="arabicPeriod"/>
            </a:pPr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Example:</a:t>
            </a:r>
            <a:r>
              <a:rPr lang="en-US" sz="1500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5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If the AI only notices that it is down a piece without knowing that it can recapture on the next turn with a good position, then it is unlikely to play that move and will miss it.</a:t>
            </a:r>
          </a:p>
          <a:p>
            <a:pPr marL="342900" indent="-342900">
              <a:buClr>
                <a:srgbClr val="345A82"/>
              </a:buClr>
              <a:buFont typeface="+mj-lt"/>
              <a:buAutoNum type="arabicPeriod"/>
            </a:pPr>
            <a:endParaRPr lang="en-US" sz="1500" dirty="0">
              <a:solidFill>
                <a:srgbClr val="ABABAA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Clr>
                <a:srgbClr val="345A82"/>
              </a:buClr>
              <a:buFont typeface="+mj-lt"/>
              <a:buAutoNum type="arabicPeriod"/>
            </a:pPr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Way Around:</a:t>
            </a:r>
            <a:r>
              <a:rPr lang="en-US" sz="1500" dirty="0">
                <a:solidFill>
                  <a:srgbClr val="ABABA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15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Perform a second limited search on the “unstable” terminal nodes through quiescence search, as it is meant to resolve a dynamic position into a stable one where the evaluation function will be more accurate. </a:t>
            </a:r>
            <a:endParaRPr lang="en-US" sz="1500" b="1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FBEFA54-166B-4D30-B709-B0AF3FD31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t="7354" r="3470" b="7354"/>
          <a:stretch/>
        </p:blipFill>
        <p:spPr>
          <a:xfrm>
            <a:off x="2911813" y="1754993"/>
            <a:ext cx="6368373" cy="29026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5E93D7-A220-4A48-9EC3-5883AD7B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7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Deep Neural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E2CBFC-833A-4AA1-AF89-6394FC766B5E}"/>
              </a:ext>
            </a:extLst>
          </p:cNvPr>
          <p:cNvSpPr txBox="1"/>
          <p:nvPr/>
        </p:nvSpPr>
        <p:spPr>
          <a:xfrm>
            <a:off x="451161" y="663895"/>
            <a:ext cx="352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KINGSLAYER – AI Chess Engine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587E-4290-48E9-B80A-B72DD368AE29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B0FC87-5A01-4064-83D8-76C2BEC13831}"/>
              </a:ext>
            </a:extLst>
          </p:cNvPr>
          <p:cNvSpPr txBox="1"/>
          <p:nvPr/>
        </p:nvSpPr>
        <p:spPr>
          <a:xfrm>
            <a:off x="2605241" y="1244457"/>
            <a:ext cx="6981518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Deploying Deep Neural Network (DNN)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BD1407-C5F0-4BF2-95F2-D24AE6CB15E6}"/>
              </a:ext>
            </a:extLst>
          </p:cNvPr>
          <p:cNvSpPr/>
          <p:nvPr/>
        </p:nvSpPr>
        <p:spPr>
          <a:xfrm>
            <a:off x="3094871" y="5789017"/>
            <a:ext cx="6002258" cy="810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 hidden layers, neurons are activated using </a:t>
            </a:r>
            <a:r>
              <a:rPr lang="en-US" sz="14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ReLU</a:t>
            </a:r>
          </a:p>
          <a:p>
            <a:pPr marL="285750" indent="-285750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Tanh function used for output layer to keep result between </a:t>
            </a:r>
            <a:r>
              <a:rPr lang="en-US" sz="14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 &amp; -1</a:t>
            </a:r>
          </a:p>
          <a:p>
            <a:pPr marL="285750" indent="-285750">
              <a:buClr>
                <a:srgbClr val="345A8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Learning rate kept at </a:t>
            </a:r>
            <a:r>
              <a:rPr lang="en-US" sz="14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0.01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9A0488-EC7A-4054-AEFE-94E57124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743" y="72974"/>
            <a:ext cx="1603387" cy="780356"/>
          </a:xfrm>
          <a:prstGeom prst="rect">
            <a:avLst/>
          </a:prstGeom>
        </p:spPr>
      </p:pic>
      <p:pic>
        <p:nvPicPr>
          <p:cNvPr id="6148" name="Picture 4" descr="Predicting Professional Players&amp;#39; Chess Moves with Deep Learning | by Sayon  Bhattacharjee | Towards Data Science">
            <a:extLst>
              <a:ext uri="{FF2B5EF4-FFF2-40B4-BE49-F238E27FC236}">
                <a16:creationId xmlns:a16="http://schemas.microsoft.com/office/drawing/2014/main" id="{C7D4C716-3B95-4AD5-91A7-CB300A447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91" y="1954777"/>
            <a:ext cx="4455307" cy="360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redicting Professional Players&amp;#39; Chess Moves with Deep Learning | by Sayon  Bhattacharjee | Towards Data Science">
            <a:extLst>
              <a:ext uri="{FF2B5EF4-FFF2-40B4-BE49-F238E27FC236}">
                <a16:creationId xmlns:a16="http://schemas.microsoft.com/office/drawing/2014/main" id="{64A536B6-3D21-49E6-84D3-2DE4F589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44" y="2292824"/>
            <a:ext cx="6889459" cy="332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6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6706DD2D67274A8A607BDBE5D1E398" ma:contentTypeVersion="12" ma:contentTypeDescription="Create a new document." ma:contentTypeScope="" ma:versionID="929652cab7a0e76ed59d280bef877118">
  <xsd:schema xmlns:xsd="http://www.w3.org/2001/XMLSchema" xmlns:xs="http://www.w3.org/2001/XMLSchema" xmlns:p="http://schemas.microsoft.com/office/2006/metadata/properties" xmlns:ns3="63fef682-b65e-4fd4-9796-c24ceb8f2452" xmlns:ns4="bc6810e7-1b68-47a4-9688-6cbc11902414" targetNamespace="http://schemas.microsoft.com/office/2006/metadata/properties" ma:root="true" ma:fieldsID="94cbe834b58d2ce50998998022ab3879" ns3:_="" ns4:_="">
    <xsd:import namespace="63fef682-b65e-4fd4-9796-c24ceb8f2452"/>
    <xsd:import namespace="bc6810e7-1b68-47a4-9688-6cbc119024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ef682-b65e-4fd4-9796-c24ceb8f24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810e7-1b68-47a4-9688-6cbc1190241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AB5D3-2F53-4A53-9530-1ADD72AE10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24E353-574C-4DFC-B790-8A8CC2F862F2}">
  <ds:schemaRefs>
    <ds:schemaRef ds:uri="http://schemas.openxmlformats.org/package/2006/metadata/core-properties"/>
    <ds:schemaRef ds:uri="http://schemas.microsoft.com/office/infopath/2007/PartnerControls"/>
    <ds:schemaRef ds:uri="bc6810e7-1b68-47a4-9688-6cbc11902414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63fef682-b65e-4fd4-9796-c24ceb8f245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23D4F7-BA70-458C-B8F4-7127DC893F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fef682-b65e-4fd4-9796-c24ceb8f2452"/>
    <ds:schemaRef ds:uri="bc6810e7-1b68-47a4-9688-6cbc119024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</TotalTime>
  <Words>684</Words>
  <Application>Microsoft Office PowerPoint</Application>
  <PresentationFormat>Widescreen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Malgun Gothic</vt:lpstr>
      <vt:lpstr>Arial</vt:lpstr>
      <vt:lpstr>Calibri</vt:lpstr>
      <vt:lpstr>Calibri Light</vt:lpstr>
      <vt:lpstr>charter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Usama Ather</dc:creator>
  <cp:lastModifiedBy>Ather, Usama</cp:lastModifiedBy>
  <cp:revision>47</cp:revision>
  <dcterms:created xsi:type="dcterms:W3CDTF">2021-04-25T16:38:26Z</dcterms:created>
  <dcterms:modified xsi:type="dcterms:W3CDTF">2021-07-08T11:56:11Z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0x0101003F6706DD2D67274A8A607BDBE5D1E398</vt:lpwstr>
  </property>
</Properties>
</file>